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72" r:id="rId7"/>
    <p:sldId id="260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A782B-01D9-D216-9C48-069B55244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F3DCC-F4EB-D650-244F-9D99DB7C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10E2BF-CA26-0E8E-612D-78BDFC5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265CF3-6D80-C16B-FAB0-074E76B7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C5EA88-5FA4-5004-7AC9-328AAFFD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3D275-54AB-D1D6-01F2-7B68716D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A3D3BD-9E1B-EA8D-2871-8EF95959E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634380-8EFF-7129-9CD5-564E4630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344CA-2E28-4C2B-E2DB-98A39D49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EDB8A9-5DB3-933D-17F1-06E5F1BF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32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3DD4F6-F4D4-EC4F-158A-1DACA8695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2BD43A-5ADF-7D4E-8FEA-3146A754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D08B65-FACA-C4DD-1879-A160876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86BB5-A5D3-F6EE-957C-1FEB4F47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B9521-CECD-B10F-C397-AD0815B2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1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E0E17-2CBE-2FAA-F710-3DCAD376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356687-26C5-3995-B402-2648D0C7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C9AE6-5CA0-A6FF-1028-3ACE0D6F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0C6D81-7CB9-41A8-B2E7-3DDB0403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D5DD0A-9D4D-2CE3-979E-C2EA6B07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0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55122-4F0A-2E2C-E97F-9A746AAA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BE2162-747A-90D2-8D30-36F8506D5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F33D3-BA57-2A0E-03F9-0DF7E4B2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E7901-3BC2-6B44-121F-A12CCDF6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B6679E-8C49-AB0B-DBCD-3C19E084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88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5A9FB-284B-0F06-075E-E1EA0206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A922C-0FEE-C7C5-622B-9457D801B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E9D602-4D7D-9C4C-06D7-CE8781444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6CA5E5-B02F-1479-2A19-6B80CD31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3151DB-8269-BD9A-427E-4F22BEBA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FADA1B-8B43-3AA3-C126-8F1D8EA4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89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E6C45-F0AF-A44C-9C27-C3603389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649951-FC92-70B3-6EE7-539B6EA4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D989D0-9FF8-1543-A1B1-459496E0B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02981F-9821-E6C4-DB3E-6DC1B818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32CF52-6003-B494-CE77-CBD838C17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6974F0-F6B2-D1AB-DCD5-DF28BA61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9269E3-935A-9FE5-4C08-F1AFA9AE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C79632-2F90-E071-F3FF-30B3E610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9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C1109-097D-1F7D-D14D-6A568750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6C05CB-8F4A-7D25-4D13-4F34D7F1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0C694-8013-F22E-B37D-D8627F5C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9B809-D854-AE58-A602-9F23AB5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C33826-79E4-A8D1-98AD-B31314E7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F5C8E9-A1C0-F626-AFDF-4AE12961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4CAF1D-4274-AE5A-2B16-7D8FDEBE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2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411F8-B53A-BFDE-BE3F-E1937D28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901216-698F-1ACC-D4A0-3982A07D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5AA291-C774-F9F6-929C-90E37C834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BD876A-B3E4-B3F1-A591-E3B7AE1D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FC2ECC-3026-0925-908C-91BF02D0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2409F2-F1DF-EF7C-8169-A22A7B09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2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55405-F672-ED23-6E8B-508B153F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53247AE-556D-64AB-1401-16D8FA25B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CC7473-0114-8286-B1BB-7157ABDBB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25CE7C-DEA7-569A-75EA-23260699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3BEB1F-6E04-B1B0-1DDB-A6483001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F2DEF4-4AAB-7BEF-8AA5-06D2D1AF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9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818460-C18F-2654-1F28-788C77A3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632E5C-C7BF-7063-A377-BAAE5984D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81B55A-53FA-CAB5-875E-6EA5736C9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A85B-7F05-4164-94D9-03FD43AACB14}" type="datetimeFigureOut">
              <a:rPr lang="de-DE" smtClean="0"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8BA34-6CF5-DE43-5D73-1708F0044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68ECC9-F2A2-DB79-7CE0-D22813D0B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2A7E-87A2-4CD5-8186-1D48189F1B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1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asmin.letsche@karlsbad.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A25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54610FC-A56D-E997-0F5D-1B5C2A4F0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25" y="639763"/>
            <a:ext cx="3355975" cy="2154238"/>
          </a:xfrm>
        </p:spPr>
      </p:pic>
      <p:pic>
        <p:nvPicPr>
          <p:cNvPr id="9" name="Grafik 8" descr="Ein Bild, das farbig, verschieden enthält.&#10;&#10;Automatisch generierte Beschreibung">
            <a:extLst>
              <a:ext uri="{FF2B5EF4-FFF2-40B4-BE49-F238E27FC236}">
                <a16:creationId xmlns:a16="http://schemas.microsoft.com/office/drawing/2014/main" id="{9F58B88E-EC5F-63F5-D137-D5BDB48D1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25" y="2862263"/>
            <a:ext cx="3355975" cy="335597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71B8036-E871-8F40-7CE0-12C6B51C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Mein Kind </a:t>
            </a:r>
            <a:r>
              <a:rPr lang="en-US" sz="3400" dirty="0" err="1">
                <a:solidFill>
                  <a:srgbClr val="FFFFFF"/>
                </a:solidFill>
              </a:rPr>
              <a:t>k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ommt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die Schule!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Herzlich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Willkommen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 der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Grundschule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Langensteinbach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zum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Elterninformations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-abend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Einschulung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Ihrer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Kinder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Schuljahr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2024/2025</a:t>
            </a:r>
          </a:p>
        </p:txBody>
      </p:sp>
    </p:spTree>
    <p:extLst>
      <p:ext uri="{BB962C8B-B14F-4D97-AF65-F5344CB8AC3E}">
        <p14:creationId xmlns:p14="http://schemas.microsoft.com/office/powerpoint/2010/main" val="318497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68ACC-6B25-A347-AE75-5D201F1A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Wann ist mein Kind schulbereit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6956D7-4089-F86E-B0CC-3B8BC6BD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Körperliche und motorische Voraussetzungen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Kognitive Lernvoraussetzungen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Soziale Voraussetzungen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Emotionale Lernvoraussetzungen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A9885E6E-822D-26DB-A45A-90BE1A5D5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8" y="527907"/>
            <a:ext cx="1511300" cy="970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621B59-996C-C692-ECE1-7B16A3BAB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675" y="2705838"/>
            <a:ext cx="3471125" cy="34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B0737-2081-D099-2F9E-9149A76C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de-DE" sz="4000" dirty="0">
                <a:latin typeface="+mj-lt"/>
              </a:rPr>
            </a:br>
            <a:r>
              <a:rPr lang="de-DE" sz="4000" dirty="0">
                <a:latin typeface="+mj-lt"/>
              </a:rPr>
              <a:t>Körperliche und motorische </a:t>
            </a:r>
            <a:br>
              <a:rPr lang="de-DE" sz="4000" dirty="0">
                <a:latin typeface="+mj-lt"/>
              </a:rPr>
            </a:br>
            <a:r>
              <a:rPr lang="de-DE" sz="4000" dirty="0">
                <a:latin typeface="+mj-lt"/>
              </a:rPr>
              <a:t>Voraussetzungen</a:t>
            </a:r>
            <a:br>
              <a:rPr lang="de-DE" dirty="0">
                <a:latin typeface="+mj-l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D1461-487C-DB34-F62E-68ADC505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04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Körperbau</a:t>
            </a:r>
          </a:p>
          <a:p>
            <a:pPr marL="0" indent="0" algn="l">
              <a:buNone/>
            </a:pPr>
            <a:endParaRPr lang="de-DE" sz="2400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Fein- und Grobmotorik</a:t>
            </a:r>
          </a:p>
          <a:p>
            <a:pPr marL="0" indent="0" algn="l">
              <a:buNone/>
            </a:pPr>
            <a:endParaRPr lang="de-DE" sz="2400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Seh- und Hörvermögen</a:t>
            </a:r>
          </a:p>
          <a:p>
            <a:pPr marL="0" indent="0">
              <a:buFont typeface="Arial" charset="0"/>
              <a:buNone/>
            </a:pPr>
            <a:r>
              <a:rPr lang="de-DE" sz="2400" b="0" i="0" u="none" strike="noStrike" baseline="0" dirty="0">
                <a:latin typeface="+mj-lt"/>
                <a:cs typeface="Calibri Light" panose="020F0302020204030204" pitchFamily="34" charset="0"/>
              </a:rPr>
              <a:t>    </a:t>
            </a:r>
          </a:p>
          <a:p>
            <a:pPr marL="0" indent="0">
              <a:buFont typeface="Arial" charset="0"/>
              <a:buNone/>
            </a:pPr>
            <a:r>
              <a:rPr lang="de-DE" sz="2400" b="1" dirty="0">
                <a:latin typeface="+mj-lt"/>
                <a:cs typeface="Times New Roman" pitchFamily="18" charset="0"/>
              </a:rPr>
              <a:t>Kann mein Kind …</a:t>
            </a:r>
          </a:p>
          <a:p>
            <a:pPr marL="0" indent="0">
              <a:buFont typeface="Arial" charset="0"/>
              <a:buNone/>
            </a:pPr>
            <a:r>
              <a:rPr lang="de-DE" sz="2400" b="1" dirty="0">
                <a:latin typeface="+mj-lt"/>
                <a:cs typeface="Times New Roman" pitchFamily="18" charset="0"/>
              </a:rPr>
              <a:t>	… </a:t>
            </a:r>
            <a:r>
              <a:rPr lang="de-DE" sz="2400" dirty="0">
                <a:latin typeface="+mj-lt"/>
                <a:cs typeface="Times New Roman" pitchFamily="18" charset="0"/>
              </a:rPr>
              <a:t>über einen gewissen Zeitraum an einem Platz still sitzen ?					… seinen Körper altersgemäß beherrschen (balancieren, rennen, hüpfen etc.) ?</a:t>
            </a:r>
          </a:p>
          <a:p>
            <a:pPr marL="0" indent="0">
              <a:buFont typeface="Arial" charset="0"/>
              <a:buNone/>
            </a:pPr>
            <a:r>
              <a:rPr lang="de-DE" sz="2400" dirty="0">
                <a:latin typeface="+mj-lt"/>
                <a:cs typeface="Times New Roman" pitchFamily="18" charset="0"/>
              </a:rPr>
              <a:t>	… persönliche Dinge selbst bewältigen (Schuhe binden, sich anziehen, seinen</a:t>
            </a:r>
          </a:p>
          <a:p>
            <a:pPr marL="0" indent="0">
              <a:buFont typeface="Arial" charset="0"/>
              <a:buNone/>
            </a:pPr>
            <a:r>
              <a:rPr lang="de-DE" sz="2400" dirty="0">
                <a:latin typeface="+mj-lt"/>
                <a:cs typeface="Times New Roman" pitchFamily="18" charset="0"/>
              </a:rPr>
              <a:t>	    Schulranzen tragen, etc.) ?</a:t>
            </a:r>
          </a:p>
          <a:p>
            <a:pPr marL="0" indent="0">
              <a:buFont typeface="Arial" charset="0"/>
              <a:buNone/>
            </a:pPr>
            <a:r>
              <a:rPr lang="de-DE" sz="2400" b="1" dirty="0">
                <a:latin typeface="+mj-lt"/>
                <a:cs typeface="Times New Roman" pitchFamily="18" charset="0"/>
              </a:rPr>
              <a:t>    Besitzt mein Kind …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400" dirty="0">
                <a:latin typeface="+mj-lt"/>
                <a:cs typeface="Times New Roman" pitchFamily="18" charset="0"/>
              </a:rPr>
              <a:t>	… eine altersgemäße Fingerfertigkeit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400" dirty="0">
                <a:latin typeface="+mj-lt"/>
                <a:cs typeface="Times New Roman" pitchFamily="18" charset="0"/>
              </a:rPr>
              <a:t>       	   (einen Stift richtig halten, schneiden etc.) ?</a:t>
            </a:r>
            <a:endParaRPr lang="de-DE" sz="2400" dirty="0">
              <a:latin typeface="+mj-lt"/>
            </a:endParaRP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68947740-D6FC-C6C4-D034-D62DC4DB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" y="480004"/>
            <a:ext cx="1511300" cy="970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425AB5-6032-A002-2F85-78148BA62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16" y="1825625"/>
            <a:ext cx="3774593" cy="18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AFE53-D2A5-2CA2-31E8-D9A2D9E2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          Kognitive Lernvoraussetzungen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C18990-C874-BC97-940B-39C11291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5893"/>
          </a:xfrm>
        </p:spPr>
        <p:txBody>
          <a:bodyPr>
            <a:noAutofit/>
          </a:bodyPr>
          <a:lstStyle/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Formwahrnehmung</a:t>
            </a:r>
          </a:p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Gliederungsfähigkeit</a:t>
            </a:r>
          </a:p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Artikulationsfähigkeit</a:t>
            </a:r>
          </a:p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Mengenauffassung</a:t>
            </a:r>
          </a:p>
          <a:p>
            <a:pPr algn="l"/>
            <a:r>
              <a:rPr lang="de-DE" sz="2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Sprachverhalte</a:t>
            </a:r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de-D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Kann mein Kind …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de-D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… sich über einen längeren Zeitraum auf etwas konzentrieren ?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… sehen, beobachten, erkennen und verarbeiten ?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… folgerichtig denken und Gesetzmäßigkeiten erkennen ? 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… Zahlen, Mengen, Farben und Formen wahrnehmen und  unterscheiden ?	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… die deutsche Sprache verstehen und sich in klar verständlichen Sätzen ausdrücken ? 			          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189DE82-5E0E-3FF5-4B79-D25E9C3BB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" y="480004"/>
            <a:ext cx="1511300" cy="970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0BE6FE2-884D-7923-6129-4B5B74A87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229" y="1565337"/>
            <a:ext cx="3360720" cy="22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16A91-F876-FFA9-9CCE-15598935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87" y="374003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        Soziale 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DD6E32-8B99-F607-062B-FC0FA7BC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676"/>
            <a:ext cx="10515600" cy="522874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9600" b="0" i="0" u="none" strike="noStrike" baseline="0" dirty="0">
                <a:latin typeface="+mj-lt"/>
              </a:rPr>
              <a:t>Selbstständigkeit</a:t>
            </a:r>
          </a:p>
          <a:p>
            <a:pPr marL="0" indent="0" algn="l">
              <a:buNone/>
            </a:pPr>
            <a:r>
              <a:rPr lang="de-DE" sz="9600" b="0" i="0" u="none" strike="noStrike" baseline="0" dirty="0">
                <a:latin typeface="+mj-lt"/>
              </a:rPr>
              <a:t>• Gruppenfähigkeit</a:t>
            </a:r>
          </a:p>
          <a:p>
            <a:pPr marL="0" indent="0" algn="l">
              <a:buNone/>
            </a:pPr>
            <a:r>
              <a:rPr lang="de-DE" sz="9600" b="0" i="0" u="none" strike="noStrike" baseline="0" dirty="0">
                <a:latin typeface="+mj-lt"/>
              </a:rPr>
              <a:t>• Konfliktfähigkeit</a:t>
            </a:r>
          </a:p>
          <a:p>
            <a:pPr marL="0" indent="0" algn="l">
              <a:buNone/>
            </a:pPr>
            <a:r>
              <a:rPr lang="de-DE" sz="9600" b="0" i="0" u="none" strike="noStrike" baseline="0" dirty="0">
                <a:latin typeface="+mj-lt"/>
              </a:rPr>
              <a:t>• Regelbewusstsein</a:t>
            </a:r>
          </a:p>
          <a:p>
            <a:pPr marL="0" indent="0" algn="l">
              <a:buNone/>
            </a:pPr>
            <a:endParaRPr lang="de-DE" sz="24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de-DE" sz="7200" b="1" i="0" u="none" strike="noStrike" baseline="0" dirty="0">
                <a:latin typeface="+mj-lt"/>
              </a:rPr>
              <a:t>Ist mein Kind …</a:t>
            </a:r>
          </a:p>
          <a:p>
            <a:pPr marL="0" indent="0" algn="l">
              <a:buNone/>
            </a:pPr>
            <a:r>
              <a:rPr lang="de-DE" sz="7200" b="0" i="0" u="none" strike="noStrike" baseline="0" dirty="0">
                <a:latin typeface="+mj-lt"/>
              </a:rPr>
              <a:t>	… motiviert und hat Interesse am Lernen ?</a:t>
            </a:r>
          </a:p>
          <a:p>
            <a:pPr marL="0" indent="0" algn="l">
              <a:buNone/>
            </a:pPr>
            <a:r>
              <a:rPr lang="de-DE" sz="7200" b="0" i="0" u="none" strike="noStrike" baseline="0" dirty="0">
                <a:latin typeface="+mj-lt"/>
              </a:rPr>
              <a:t>	… selbstbewusst und traut es sich etwas zu ?</a:t>
            </a:r>
          </a:p>
          <a:p>
            <a:pPr marL="0" indent="0" algn="l">
              <a:buNone/>
            </a:pPr>
            <a:r>
              <a:rPr lang="de-DE" sz="7200" b="0" i="0" u="none" strike="noStrike" baseline="0" dirty="0">
                <a:latin typeface="+mj-lt"/>
              </a:rPr>
              <a:t>	… selbstständig ?						</a:t>
            </a:r>
          </a:p>
          <a:p>
            <a:pPr marL="0" indent="0" algn="l">
              <a:buNone/>
            </a:pPr>
            <a:r>
              <a:rPr lang="de-DE" sz="7200" dirty="0">
                <a:latin typeface="+mj-lt"/>
              </a:rPr>
              <a:t>                  </a:t>
            </a:r>
            <a:r>
              <a:rPr lang="de-DE" sz="7200" b="0" i="0" u="none" strike="noStrike" baseline="0" dirty="0">
                <a:latin typeface="+mj-lt"/>
              </a:rPr>
              <a:t>… findet es sich in einer Gruppe zurecht ?  		</a:t>
            </a:r>
          </a:p>
          <a:p>
            <a:pPr marL="0" indent="0" algn="l">
              <a:buNone/>
            </a:pPr>
            <a:r>
              <a:rPr lang="de-DE" sz="7200" b="0" i="0" u="none" strike="noStrike" baseline="0">
                <a:latin typeface="+mj-lt"/>
              </a:rPr>
              <a:t>                  … </a:t>
            </a:r>
            <a:r>
              <a:rPr lang="de-DE" sz="7200" b="0" i="0" u="none" strike="noStrike" baseline="0" dirty="0">
                <a:latin typeface="+mj-lt"/>
              </a:rPr>
              <a:t>kontaktfreudig ?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7200" b="1" dirty="0">
                <a:latin typeface="+mj-lt"/>
                <a:cs typeface="Calibri Light" panose="020F0302020204030204" pitchFamily="34" charset="0"/>
              </a:rPr>
              <a:t>Kann mein Kind …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+mj-lt"/>
                <a:cs typeface="Calibri Light" panose="020F0302020204030204" pitchFamily="34" charset="0"/>
              </a:rPr>
              <a:t>	… sich an Absprachen und Regeln halten ?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+mj-lt"/>
                <a:cs typeface="Calibri Light" panose="020F0302020204030204" pitchFamily="34" charset="0"/>
              </a:rPr>
              <a:t>	… zuhören und andere ausreden lassen ?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+mj-lt"/>
                <a:cs typeface="Calibri Light" panose="020F0302020204030204" pitchFamily="34" charset="0"/>
              </a:rPr>
              <a:t>	… sich als Teil einer Gemeinschaft verstehen 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+mj-lt"/>
                <a:cs typeface="Calibri Light" panose="020F0302020204030204" pitchFamily="34" charset="0"/>
              </a:rPr>
              <a:t>	… respektvoll mit Gleichaltrigen und Erwachsenen umgehen ?	</a:t>
            </a:r>
            <a:r>
              <a:rPr lang="de-DE" sz="8000" dirty="0">
                <a:latin typeface="+mj-lt"/>
                <a:cs typeface="Calibri Light" panose="020F0302020204030204" pitchFamily="34" charset="0"/>
              </a:rPr>
              <a:t>   </a:t>
            </a:r>
          </a:p>
          <a:p>
            <a:pPr marL="0" indent="0" algn="l">
              <a:buNone/>
            </a:pPr>
            <a:endParaRPr lang="de-DE" sz="80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endParaRPr lang="de-DE" sz="24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endParaRPr lang="de-DE" sz="24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de-DE" sz="2400" dirty="0">
                <a:latin typeface="+mj-lt"/>
              </a:rPr>
              <a:t>   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14D5483F-5163-9303-99C2-3F5E1F28B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" y="480004"/>
            <a:ext cx="1511300" cy="970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D736310-0DEF-627F-265A-B393571B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417" y="1699566"/>
            <a:ext cx="4077010" cy="22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26CF6-A7B1-0CBF-999D-FE7C8D7C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Emotionale Lernvoraussetzungen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47F22-6354-01AD-BCA5-2682889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003"/>
            <a:ext cx="10515600" cy="507549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96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Selbstkonzept</a:t>
            </a:r>
          </a:p>
          <a:p>
            <a:pPr algn="l">
              <a:lnSpc>
                <a:spcPct val="120000"/>
              </a:lnSpc>
            </a:pPr>
            <a:r>
              <a:rPr lang="de-DE" sz="96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Frustrationstoleranz</a:t>
            </a:r>
          </a:p>
          <a:p>
            <a:pPr algn="l">
              <a:lnSpc>
                <a:spcPct val="120000"/>
              </a:lnSpc>
            </a:pPr>
            <a:r>
              <a:rPr lang="de-DE" sz="96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Selbsteinschätzung</a:t>
            </a:r>
          </a:p>
          <a:p>
            <a:pPr marL="0" indent="0" algn="l">
              <a:buNone/>
            </a:pPr>
            <a:endParaRPr lang="de-DE" sz="2600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charset="0"/>
              <a:buNone/>
            </a:pPr>
            <a:endParaRPr lang="de-DE" sz="1800" b="0" i="0" u="none" strike="noStrike" baseline="0" dirty="0">
              <a:latin typeface="CIDFont+F3"/>
            </a:endParaRPr>
          </a:p>
          <a:p>
            <a:pPr marL="0" indent="0">
              <a:buFont typeface="Arial" charset="0"/>
              <a:buNone/>
            </a:pPr>
            <a:r>
              <a:rPr lang="de-DE" sz="1800" b="0" i="0" u="none" strike="noStrike" baseline="0" dirty="0">
                <a:latin typeface="CIDFont+F3"/>
              </a:rPr>
              <a:t>   </a:t>
            </a:r>
            <a:r>
              <a:rPr lang="de-DE" sz="7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Kann mein Kind …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	… kleine Enttäuschungen verkraften ?	 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	… angstfrei auf neue, unbekannte Situationen zugehen ?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	… seine eigenen Bedürfnisse zurückstecken und auch damit zurecht kommen, dass sie 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nicht gleich erfüllt werden ?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	… auch einmal alleine zurecht kommen?</a:t>
            </a:r>
          </a:p>
          <a:p>
            <a:pPr marL="0" indent="0">
              <a:buFont typeface="Arial" charset="0"/>
              <a:buNone/>
            </a:pPr>
            <a:r>
              <a:rPr lang="de-DE" sz="7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Ist mein Kind …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	… belastbar ? 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… ausgeglichen ?</a:t>
            </a:r>
          </a:p>
          <a:p>
            <a:pPr marL="0" indent="0">
              <a:buFont typeface="Arial" charset="0"/>
              <a:buNone/>
            </a:pPr>
            <a:r>
              <a:rPr lang="de-DE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… geduldig ?</a:t>
            </a:r>
          </a:p>
          <a:p>
            <a:pPr marL="0" indent="0" algn="l">
              <a:buNone/>
            </a:pPr>
            <a:endParaRPr lang="de-DE" sz="7200" b="0" i="0" u="none" strike="noStrike" baseline="0" dirty="0">
              <a:latin typeface="CIDFont+F3"/>
            </a:endParaRPr>
          </a:p>
          <a:p>
            <a:pPr marL="0" indent="0" algn="l">
              <a:buNone/>
            </a:pPr>
            <a:endParaRPr lang="de-DE" sz="7200" dirty="0">
              <a:latin typeface="CIDFont+F3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de-DE" sz="72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</a:p>
          <a:p>
            <a:pPr marL="0" indent="0">
              <a:buNone/>
            </a:pPr>
            <a:endParaRPr lang="de-D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F5B2F304-1559-E780-DE70-8E925CDD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" y="480004"/>
            <a:ext cx="1511300" cy="970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7DE33D1-E792-801A-AD25-F30C8A448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41" y="1450124"/>
            <a:ext cx="2665776" cy="23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1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2A698-989A-7282-CCBD-C805B099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Wie können Sie Ihr Kind unterstützen?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F7F1A-AF79-A6E9-7964-01E0C35D9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4" y="1805566"/>
            <a:ext cx="10341746" cy="4959217"/>
          </a:xfrm>
        </p:spPr>
        <p:txBody>
          <a:bodyPr>
            <a:normAutofit/>
          </a:bodyPr>
          <a:lstStyle/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Vorbild sein mit der eigenen Sprache, gemeinsam Bilderbücher anschauen und darüber sprechen</a:t>
            </a:r>
          </a:p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Arbeiten zu Ende bringen lassen, Fortschritte loben, Selbstständigkeit fördern (z.B. durch Tischdecken)</a:t>
            </a:r>
          </a:p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Gesunde Ernährung, Bewegung fördern, für ausreichend Schlaf sorgen</a:t>
            </a:r>
          </a:p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Dinge des Alltags erforschen, Spiele zur Merkfähigkeit („Ich packe meinen Koffer“)</a:t>
            </a:r>
          </a:p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Kontakte mit anderen Kindern fördern, Konfliktlösungen vorleben, Regeln vermitteln</a:t>
            </a:r>
          </a:p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Spiele wie „Mensch ärgere dich nicht“, rückwärts und vorwärts zählen </a:t>
            </a:r>
          </a:p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Basteln, malen, ausschneiden</a:t>
            </a:r>
          </a:p>
          <a:p>
            <a:pPr algn="l"/>
            <a:r>
              <a:rPr lang="de-DE" sz="20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Gefühle zulassen, konsequente und verlässliche Reaktionen, loben</a:t>
            </a:r>
          </a:p>
          <a:p>
            <a:pPr marL="0" indent="0" algn="l">
              <a:buNone/>
            </a:pPr>
            <a:endParaRPr lang="de-D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de-DE" sz="2400" b="0" i="0" u="none" strike="noStrike" baseline="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Schulkind werden ist ein Prozess, den alle Kinder unterschiedlich,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de-DE" sz="2400" b="0" i="0" u="none" strike="noStrike" baseline="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aber erfolgreich durchlaufen!</a:t>
            </a:r>
            <a:endParaRPr lang="de-DE" sz="2400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729A7C00-A31E-916F-2ABC-23C8619D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" y="480004"/>
            <a:ext cx="1511300" cy="9701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B936FCF-859C-3A4D-97BB-50D0C49F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421" y="2601158"/>
            <a:ext cx="1947593" cy="25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FBF59-D0CB-ED58-17A7-F749E11D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0118"/>
          </a:xfrm>
        </p:spPr>
        <p:txBody>
          <a:bodyPr>
            <a:normAutofit/>
          </a:bodyPr>
          <a:lstStyle/>
          <a:p>
            <a:pPr algn="ctr"/>
            <a:r>
              <a:rPr lang="de-DE" sz="3600" b="0" i="0" u="none" strike="noStrike" baseline="0" dirty="0"/>
              <a:t>„Kinder brauchen Halt gebende, </a:t>
            </a:r>
            <a:br>
              <a:rPr lang="de-DE" sz="3600" b="0" i="0" u="none" strike="noStrike" baseline="0" dirty="0"/>
            </a:br>
            <a:r>
              <a:rPr lang="de-DE" sz="3600" b="0" i="0" u="none" strike="noStrike" baseline="0" dirty="0"/>
              <a:t>nicht klammernde Eltern</a:t>
            </a:r>
            <a:r>
              <a:rPr lang="de-DE" sz="3600" dirty="0"/>
              <a:t>.</a:t>
            </a:r>
            <a:br>
              <a:rPr lang="de-DE" sz="3600" b="0" i="0" u="none" strike="noStrike" baseline="0" dirty="0"/>
            </a:br>
            <a:r>
              <a:rPr lang="de-DE" sz="3600" b="0" i="0" u="none" strike="noStrike" baseline="0" dirty="0"/>
              <a:t>Sie brauchen Erwachsene,</a:t>
            </a:r>
            <a:br>
              <a:rPr lang="de-DE" sz="3600" b="0" i="0" u="none" strike="noStrike" baseline="0" dirty="0"/>
            </a:br>
            <a:r>
              <a:rPr lang="de-DE" sz="3600" b="0" i="0" u="none" strike="noStrike" baseline="0" dirty="0"/>
              <a:t>die ihnen Wurzeln und Flügel verleihen“</a:t>
            </a:r>
            <a:r>
              <a:rPr lang="de-DE" sz="4000" b="0" i="0" u="none" strike="noStrike" baseline="0" dirty="0"/>
              <a:t>.</a:t>
            </a:r>
            <a:endParaRPr lang="de-DE" sz="4000" dirty="0"/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8744816-2252-FC44-A072-CBF47E35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" y="480004"/>
            <a:ext cx="1511300" cy="970120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3392B04-EA3C-A22E-2F35-1E65B0E7F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3608" y="2955216"/>
            <a:ext cx="5781792" cy="36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0CEEA-4F76-2809-DDE1-9B4B68DB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543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A42A11-9633-BD13-8FA0-47F32C9A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0024"/>
            <a:ext cx="10515600" cy="27295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latin typeface="+mj-lt"/>
              </a:rPr>
              <a:t>Wir wünschen Ihnen alles Gute und viel Erfolg auf dem Weg zur Schule!</a:t>
            </a:r>
          </a:p>
          <a:p>
            <a:pPr marL="0" indent="0" algn="ctr">
              <a:buNone/>
            </a:pPr>
            <a:endParaRPr lang="de-DE" dirty="0">
              <a:latin typeface="+mj-lt"/>
            </a:endParaRPr>
          </a:p>
          <a:p>
            <a:pPr marL="0" indent="0" algn="ctr">
              <a:buNone/>
            </a:pPr>
            <a:r>
              <a:rPr lang="de-DE" dirty="0">
                <a:latin typeface="+mj-lt"/>
              </a:rPr>
              <a:t>Danke für Ihre Aufmerksamkeit!</a:t>
            </a:r>
          </a:p>
          <a:p>
            <a:pPr marL="0" indent="0" algn="ctr">
              <a:buNone/>
            </a:pPr>
            <a:endParaRPr lang="de-DE" dirty="0">
              <a:latin typeface="+mj-lt"/>
            </a:endParaRPr>
          </a:p>
          <a:p>
            <a:pPr marL="0" indent="0" algn="ctr">
              <a:buNone/>
            </a:pPr>
            <a:r>
              <a:rPr lang="de-DE" dirty="0">
                <a:latin typeface="+mj-lt"/>
              </a:rPr>
              <a:t>…..noch Fragen?</a:t>
            </a:r>
          </a:p>
        </p:txBody>
      </p:sp>
      <p:pic>
        <p:nvPicPr>
          <p:cNvPr id="7" name="Picture 6" descr="Einschulung">
            <a:extLst>
              <a:ext uri="{FF2B5EF4-FFF2-40B4-BE49-F238E27FC236}">
                <a16:creationId xmlns:a16="http://schemas.microsoft.com/office/drawing/2014/main" id="{F13399B1-8F69-E0ED-B7A4-5BD92B95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124" y="144272"/>
            <a:ext cx="6074399" cy="44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DE38CC95-07B0-E3F1-38F8-E5628780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" y="480004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222F-B940-EB8B-3FC5-4A4060FC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u="sng">
                <a:latin typeface="Calibri Light" panose="020F0302020204030204" pitchFamily="34" charset="0"/>
                <a:cs typeface="Calibri Light" panose="020F0302020204030204" pitchFamily="34" charset="0"/>
              </a:rPr>
              <a:t>Themenübersicht</a:t>
            </a:r>
            <a:endParaRPr lang="de-DE" sz="5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3AC05-E851-CCC4-6D91-3C8AD9EC1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de-DE" sz="3200" b="0" i="0" u="none" strike="noStrike" baseline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de-DE" sz="32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1. Unsere Schule stellt sich vor</a:t>
            </a:r>
          </a:p>
          <a:p>
            <a:pPr marL="0" indent="0" algn="l">
              <a:buNone/>
            </a:pP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e-DE" sz="32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. Schulpflicht und Termine</a:t>
            </a:r>
          </a:p>
          <a:p>
            <a:pPr marL="0" indent="0" algn="l">
              <a:buNone/>
            </a:pP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de-DE" sz="32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. Das Kooperationsjahr vor der Einschulung</a:t>
            </a:r>
          </a:p>
          <a:p>
            <a:pPr marL="0" indent="0" algn="l">
              <a:buNone/>
            </a:pPr>
            <a:r>
              <a:rPr lang="de-D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de-DE" sz="32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. Wann ist mein Kind schulreif?</a:t>
            </a:r>
          </a:p>
          <a:p>
            <a:pPr marL="0" indent="0" algn="l">
              <a:buNone/>
            </a:pPr>
            <a:r>
              <a:rPr lang="de-DE" sz="32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5. Wie können Sie Ihr Kind unterstützen?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83413D-FE38-E619-43A4-5C9A84B3C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447" y="2520950"/>
            <a:ext cx="3486605" cy="3514724"/>
          </a:xfrm>
          <a:prstGeom prst="rect">
            <a:avLst/>
          </a:prstGeom>
        </p:spPr>
      </p:pic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FD6C74D-D21E-CB2C-60C5-CF8B5743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00050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8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97F17-6F47-6AAA-2D80-98FE627F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Unsere Schule stellt sich vor!</a:t>
            </a:r>
            <a:br>
              <a:rPr lang="de-DE" dirty="0"/>
            </a:br>
            <a:br>
              <a:rPr lang="de-DE" dirty="0"/>
            </a:br>
            <a:r>
              <a:rPr lang="de-DE" sz="3200" b="1" u="sng" dirty="0"/>
              <a:t>Grundschule Langensteinbach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45C94-FD5F-7191-531C-AAEA9F435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178" y="2361444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ca. 220 SchülerInnen</a:t>
            </a:r>
          </a:p>
          <a:p>
            <a:r>
              <a:rPr lang="de-DE" dirty="0"/>
              <a:t>15 Lehrkräfte</a:t>
            </a:r>
          </a:p>
          <a:p>
            <a:r>
              <a:rPr lang="de-DE" dirty="0"/>
              <a:t>durchgehend zweizügig in allen Klassenstufen</a:t>
            </a:r>
          </a:p>
          <a:p>
            <a:r>
              <a:rPr lang="de-DE" dirty="0"/>
              <a:t>4 Schulgebäude</a:t>
            </a:r>
          </a:p>
          <a:p>
            <a:r>
              <a:rPr lang="de-DE" dirty="0"/>
              <a:t>Schulkindbetreuung der Gemeinde auf dem Schulgelände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842CE8-378D-CA93-2792-BD2229F36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407" y="2020424"/>
            <a:ext cx="5351015" cy="469235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Schwerpunkte der Schule</a:t>
            </a:r>
          </a:p>
          <a:p>
            <a:pPr lvl="1">
              <a:buFontTx/>
              <a:buChar char="-"/>
            </a:pPr>
            <a:r>
              <a:rPr lang="de-DE" dirty="0"/>
              <a:t>Bewegung, Sport und Spiel</a:t>
            </a:r>
          </a:p>
          <a:p>
            <a:pPr marL="457200" lvl="1" indent="0">
              <a:buNone/>
            </a:pPr>
            <a:r>
              <a:rPr lang="de-DE" dirty="0"/>
              <a:t>    </a:t>
            </a:r>
            <a:r>
              <a:rPr lang="de-DE" sz="1800" dirty="0"/>
              <a:t>Teilnahme an Wettbewerben, bewegte Pause,</a:t>
            </a:r>
          </a:p>
          <a:p>
            <a:pPr marL="457200" lvl="1" indent="0">
              <a:buNone/>
            </a:pPr>
            <a:r>
              <a:rPr lang="de-DE" sz="1800" dirty="0"/>
              <a:t>      Kooperationen mit örtlichen Vereinen (</a:t>
            </a:r>
            <a:r>
              <a:rPr lang="de-DE" sz="1800" dirty="0" err="1"/>
              <a:t>AG´s</a:t>
            </a:r>
            <a:r>
              <a:rPr lang="de-DE" sz="1800" dirty="0"/>
              <a:t>) </a:t>
            </a:r>
          </a:p>
          <a:p>
            <a:pPr marL="457200" lvl="1" indent="0">
              <a:buNone/>
            </a:pPr>
            <a:r>
              <a:rPr lang="de-DE" sz="1800" dirty="0"/>
              <a:t>      Schwimmen, Bundesjugendspiele, Trommeln </a:t>
            </a:r>
            <a:endParaRPr lang="de-DE" dirty="0"/>
          </a:p>
          <a:p>
            <a:pPr lvl="1">
              <a:buFontTx/>
              <a:buChar char="-"/>
            </a:pPr>
            <a:r>
              <a:rPr lang="de-DE" dirty="0"/>
              <a:t>Soziales Lernen</a:t>
            </a:r>
          </a:p>
          <a:p>
            <a:pPr marL="457200" lvl="1" indent="0">
              <a:buNone/>
            </a:pPr>
            <a:r>
              <a:rPr lang="de-DE" dirty="0"/>
              <a:t>    </a:t>
            </a:r>
            <a:r>
              <a:rPr lang="de-DE" sz="1800" dirty="0"/>
              <a:t>Förderung des schuleigenen Sozialprojektes</a:t>
            </a:r>
          </a:p>
          <a:p>
            <a:pPr marL="457200" lvl="1" indent="0">
              <a:buNone/>
            </a:pPr>
            <a:r>
              <a:rPr lang="de-DE" sz="1800" dirty="0"/>
              <a:t>      „Kinderhaus Rosa Maria“ in Honduras, </a:t>
            </a:r>
            <a:r>
              <a:rPr lang="de-DE" sz="1800" dirty="0" err="1"/>
              <a:t>Sesista</a:t>
            </a:r>
            <a:r>
              <a:rPr lang="de-DE" sz="1800" dirty="0"/>
              <a:t>,</a:t>
            </a:r>
          </a:p>
          <a:p>
            <a:pPr marL="457200" lvl="1" indent="0">
              <a:buNone/>
            </a:pPr>
            <a:r>
              <a:rPr lang="de-DE" sz="1800" dirty="0"/>
              <a:t>      Pausendienste, Bibliotheksorganisation, Sozial-</a:t>
            </a:r>
          </a:p>
          <a:p>
            <a:pPr marL="457200" lvl="1" indent="0">
              <a:buNone/>
            </a:pPr>
            <a:r>
              <a:rPr lang="de-DE" sz="1800" dirty="0"/>
              <a:t>      preise, Klassenrat, „Mein Körper gehört mir“.</a:t>
            </a:r>
          </a:p>
          <a:p>
            <a:pPr lvl="1">
              <a:buFontTx/>
              <a:buChar char="-"/>
            </a:pPr>
            <a:r>
              <a:rPr lang="de-DE" dirty="0"/>
              <a:t>Förderung und Unterstützung</a:t>
            </a:r>
          </a:p>
          <a:p>
            <a:pPr marL="457200" lvl="1" indent="0">
              <a:buNone/>
            </a:pPr>
            <a:r>
              <a:rPr lang="de-DE" sz="1800" dirty="0"/>
              <a:t>     LRS*, Mathe-Fit*, Hausaufgabenbetreuung, </a:t>
            </a:r>
          </a:p>
          <a:p>
            <a:pPr marL="457200" lvl="1" indent="0">
              <a:buNone/>
            </a:pPr>
            <a:r>
              <a:rPr lang="de-DE" sz="1800" dirty="0"/>
              <a:t>     Sprachförderung, Leseförderung, Kooperation   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800" dirty="0"/>
              <a:t>     Haus Conrath, Chor-AG*, Melodica- AG, Leseclub,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800" dirty="0"/>
              <a:t>     Teilnahme an BISS- Transfer (u.a. Lesetandems),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800" dirty="0"/>
              <a:t>      Hector- Akademie         </a:t>
            </a:r>
          </a:p>
          <a:p>
            <a:pPr marL="457200" lvl="1" indent="0">
              <a:buNone/>
            </a:pPr>
            <a:endParaRPr lang="de-DE" sz="1800" dirty="0"/>
          </a:p>
          <a:p>
            <a:pPr lvl="1">
              <a:buFontTx/>
              <a:buChar char="-"/>
            </a:pPr>
            <a:endParaRPr lang="de-DE" dirty="0"/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2901C188-67CA-FBC8-EA46-7729B39AD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00050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ACC0A-E1F0-B5BB-AA47-BFE4D60E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Informationen zur Betreuung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A823B1-8FA6-B422-0F0F-D637EDEF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66"/>
            <a:ext cx="10515600" cy="52251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Verlässliche Grundschule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Auch wenn Unterricht wegen Krankheit bzw. Abwesenheit von Lehrern ausfallen muss, 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garantiert, dass die Grundschüler von 8.35 Uhr bis 12.15 Uhr verlässlich betreut werden.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de-D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Ausfallen dürfen nur die 1. (7.45 – 8.30 Uhr) und die  6. Stunde (12.20 – 13.05 Uhr).</a:t>
            </a:r>
          </a:p>
          <a:p>
            <a:pPr>
              <a:lnSpc>
                <a:spcPct val="100000"/>
              </a:lnSpc>
            </a:pPr>
            <a:r>
              <a:rPr lang="de-DE" sz="2600" dirty="0">
                <a:latin typeface="+mj-lt"/>
              </a:rPr>
              <a:t>Schulkindbetreuung</a:t>
            </a:r>
            <a:r>
              <a:rPr lang="de-DE" sz="2400" dirty="0">
                <a:latin typeface="+mj-lt"/>
              </a:rPr>
              <a:t> </a:t>
            </a:r>
            <a:endParaRPr lang="de-DE" sz="2400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de-DE" dirty="0"/>
              <a:t>   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Außerhalb der Unterrichtszeit können Sie die Kinder von 7.00 Uhr bis 17.00 Uhr für die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Schulkindbetreuung anmelden. Die Kinder können hier zu Mittag essen und auch ihre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Hausaufgaben machen. Die Anmeldung erfolgt ausschließlich über das Hauptamt der Gemeinde 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Karlsbad, Schul- und Kindergartenverwaltung:</a:t>
            </a:r>
          </a:p>
          <a:p>
            <a:pPr marL="0" indent="0">
              <a:buNone/>
            </a:pPr>
            <a:endParaRPr lang="de-DE" sz="1400" dirty="0">
              <a:effectLst/>
            </a:endParaRPr>
          </a:p>
          <a:p>
            <a:r>
              <a:rPr lang="de-DE" sz="2200" u="sng" dirty="0">
                <a:effectLst/>
                <a:hlinkClick r:id="rId2"/>
              </a:rPr>
              <a:t>jasmin.letsche@karlsbad.de</a:t>
            </a:r>
            <a:endParaRPr lang="de-DE" sz="2200" u="sng" dirty="0">
              <a:effectLst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de-DE" sz="20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de-D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Fragen beantwortet Ihnen  gerne Frau </a:t>
            </a:r>
            <a:r>
              <a:rPr lang="de-DE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Letsche</a:t>
            </a:r>
            <a:r>
              <a:rPr lang="de-D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(9304-445) von der Gemeindeverwaltung.</a:t>
            </a:r>
            <a:endParaRPr lang="de-DE" b="1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BB020F49-49EA-A7C0-0173-EA0457E5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5" y="542846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D3043-0CFC-1E47-0443-493A4B3B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Schulpflicht und Termine</a:t>
            </a:r>
            <a:br>
              <a:rPr lang="de-DE" sz="4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0638F-F106-599D-7CFC-A7D18FDA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447"/>
            <a:ext cx="10515600" cy="5860243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de-DE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+mj-lt"/>
              </a:rPr>
              <a:t>Schulgesetz § 73 : </a:t>
            </a:r>
            <a:r>
              <a:rPr lang="de-DE" b="1" i="0" u="none" strike="noStrike" baseline="0" dirty="0">
                <a:solidFill>
                  <a:srgbClr val="000000"/>
                </a:solidFill>
                <a:latin typeface="+mj-lt"/>
              </a:rPr>
              <a:t>Schulpflicht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+mj-lt"/>
              </a:rPr>
              <a:t> (regulär)</a:t>
            </a:r>
          </a:p>
          <a:p>
            <a:pPr marL="0" indent="0" algn="l"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→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+mj-lt"/>
              </a:rPr>
              <a:t>Das Kind wird 6 Jahre bis zum 30.06.2024 (Stichtag!)</a:t>
            </a:r>
          </a:p>
          <a:p>
            <a:pPr marL="0" indent="0" algn="l">
              <a:buNone/>
            </a:pPr>
            <a:endParaRPr lang="de-DE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l">
              <a:buNone/>
            </a:pPr>
            <a:r>
              <a:rPr lang="de-DE" b="0" i="0" u="none" strike="noStrike" baseline="0" dirty="0">
                <a:solidFill>
                  <a:srgbClr val="000000"/>
                </a:solidFill>
                <a:latin typeface="+mj-lt"/>
              </a:rPr>
              <a:t>• Schulgesetz § 74 : </a:t>
            </a:r>
            <a:r>
              <a:rPr lang="de-DE" b="1" i="0" u="none" strike="noStrike" baseline="0" dirty="0">
                <a:solidFill>
                  <a:srgbClr val="000000"/>
                </a:solidFill>
                <a:latin typeface="+mj-lt"/>
              </a:rPr>
              <a:t>Vorzeitige Aufnahme 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+mj-lt"/>
              </a:rPr>
              <a:t>und Rückstellung</a:t>
            </a:r>
          </a:p>
          <a:p>
            <a:pPr marL="0" indent="0" algn="l">
              <a:buNone/>
            </a:pPr>
            <a:r>
              <a:rPr lang="de-DE" dirty="0">
                <a:solidFill>
                  <a:srgbClr val="000000"/>
                </a:solidFill>
                <a:latin typeface="+mj-lt"/>
              </a:rPr>
              <a:t>   →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+mj-lt"/>
              </a:rPr>
              <a:t>Vorzeitige Aufnahme:  „Kann-Kinder“:</a:t>
            </a:r>
          </a:p>
          <a:p>
            <a:pPr marL="0" indent="0" algn="l">
              <a:buNone/>
            </a:pPr>
            <a:r>
              <a:rPr lang="de-DE" b="0" i="0" u="none" strike="noStrike" baseline="0" dirty="0">
                <a:solidFill>
                  <a:srgbClr val="000000"/>
                </a:solidFill>
                <a:latin typeface="+mj-lt"/>
              </a:rPr>
              <a:t>   6. Geburtstag zwischen dem 01.07.2024 und 30.06.2025</a:t>
            </a:r>
          </a:p>
          <a:p>
            <a:pPr marL="0" indent="0" algn="l">
              <a:buNone/>
            </a:pPr>
            <a:r>
              <a:rPr lang="de-DE" sz="1900" b="0" i="0" u="none" strike="noStrike" baseline="0" dirty="0">
                <a:solidFill>
                  <a:srgbClr val="000000"/>
                </a:solidFill>
                <a:latin typeface="+mj-lt"/>
              </a:rPr>
              <a:t>   (Schulfähigkeit des Kindes wird durch die Schulleitung auf Basis eines pädagogisch-psychologischen</a:t>
            </a:r>
          </a:p>
          <a:p>
            <a:pPr marL="0" indent="0" algn="l">
              <a:buNone/>
            </a:pPr>
            <a:r>
              <a:rPr lang="de-DE" sz="1900" b="0" i="0" u="none" strike="noStrike" baseline="0" dirty="0">
                <a:solidFill>
                  <a:srgbClr val="000000"/>
                </a:solidFill>
                <a:latin typeface="+mj-lt"/>
              </a:rPr>
              <a:t>    Gutachtens sowie einer Untersuchung durch das Gesundheitsamt festgestellt)</a:t>
            </a:r>
          </a:p>
          <a:p>
            <a:pPr marL="0" indent="0" algn="l">
              <a:buNone/>
            </a:pPr>
            <a:endParaRPr lang="de-DE" sz="19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l">
              <a:buNone/>
            </a:pPr>
            <a:r>
              <a:rPr lang="de-DE" b="0" i="0" u="none" strike="noStrike" baseline="0" dirty="0">
                <a:latin typeface="+mj-lt"/>
              </a:rPr>
              <a:t>• Schulgesetz § 74 : Vorzeitige Aufnahme und </a:t>
            </a:r>
            <a:r>
              <a:rPr lang="de-DE" b="1" i="0" u="none" strike="noStrike" baseline="0" dirty="0">
                <a:latin typeface="+mj-lt"/>
              </a:rPr>
              <a:t>Rückstellung</a:t>
            </a:r>
          </a:p>
          <a:p>
            <a:pPr marL="0" indent="0">
              <a:buNone/>
            </a:pPr>
            <a:r>
              <a:rPr lang="de-DE" sz="1800" dirty="0">
                <a:latin typeface="+mj-lt"/>
              </a:rPr>
              <a:t>      </a:t>
            </a:r>
            <a:r>
              <a:rPr lang="de-DE" dirty="0">
                <a:latin typeface="+mj-lt"/>
              </a:rPr>
              <a:t>→</a:t>
            </a:r>
            <a:r>
              <a:rPr lang="de-DE" b="0" i="0" u="none" strike="noStrike" baseline="0" dirty="0">
                <a:latin typeface="+mj-lt"/>
              </a:rPr>
              <a:t>Eine Rückstellung: K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inder, von denen bei Beginn der Schulpflicht aufgrund    </a:t>
            </a:r>
          </a:p>
          <a:p>
            <a:pPr marL="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    ihres Entwicklungsstandes nicht erwartet werden kann, dass sie mit Erfolg am </a:t>
            </a:r>
          </a:p>
          <a:p>
            <a:pPr marL="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    Unterricht teilnehmen können.</a:t>
            </a:r>
          </a:p>
          <a:p>
            <a:pPr marL="0" indent="0">
              <a:buNone/>
            </a:pPr>
            <a:r>
              <a:rPr lang="de-DE" sz="1900" dirty="0">
                <a:latin typeface="+mj-lt"/>
              </a:rPr>
              <a:t>       (</a:t>
            </a:r>
            <a:r>
              <a:rPr lang="de-DE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Antrag der Eltern und Zustimmung der Schulleitung)</a:t>
            </a:r>
          </a:p>
          <a:p>
            <a:pPr marL="0" indent="0">
              <a:buNone/>
            </a:pPr>
            <a:endParaRPr lang="de-DE" sz="1900" dirty="0">
              <a:latin typeface="+mj-lt"/>
            </a:endParaRPr>
          </a:p>
          <a:p>
            <a:pPr marL="0" indent="0">
              <a:buNone/>
            </a:pPr>
            <a:endParaRPr lang="de-DE" sz="1900" dirty="0">
              <a:latin typeface="+mj-lt"/>
            </a:endParaRP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BE9061F4-3BEA-0F0D-EDC1-0E0F0532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0" y="175309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1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B7ACF-654B-4962-CF36-3DB05341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Termine im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360B3-8268-6198-1D80-A653EA4D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Schulanmeldung</a:t>
            </a:r>
          </a:p>
          <a:p>
            <a:pPr marL="0" indent="0">
              <a:buNone/>
            </a:pPr>
            <a:r>
              <a:rPr lang="de-DE" dirty="0">
                <a:latin typeface="+mj-lt"/>
              </a:rPr>
              <a:t>   - </a:t>
            </a:r>
            <a:r>
              <a:rPr lang="de-DE" sz="2000" dirty="0">
                <a:latin typeface="+mj-lt"/>
              </a:rPr>
              <a:t>postalisch bis 23. Februar 2024</a:t>
            </a: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    - Anmeldeunterlagen werden Anfang/ Mitte Januar versendet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Erster Elternabend</a:t>
            </a: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    - Dienstag, 10. September 2024 um 19.00 Uhr</a:t>
            </a:r>
          </a:p>
          <a:p>
            <a:pPr marL="0" indent="0">
              <a:buNone/>
            </a:pPr>
            <a:endParaRPr lang="de-DE" sz="2000" dirty="0">
              <a:latin typeface="+mj-lt"/>
            </a:endParaRPr>
          </a:p>
          <a:p>
            <a:r>
              <a:rPr lang="de-DE" dirty="0"/>
              <a:t>Einschulungstermine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de-DE" sz="2000" dirty="0">
                <a:latin typeface="+mj-lt"/>
              </a:rPr>
              <a:t>- Einschulungsgottesdienst: Donnerstag, 12. September 2024 um 17.00 Uhr</a:t>
            </a: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    - Einschulungsfeiern: Freitag, 13. September 2024 am Nachmittag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8170079F-EF8F-DE3A-35D6-AD4EAE24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9" y="365125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5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991D5-A946-FB08-1ACD-8CB29C42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Das Kooperationsjahr vor der Einschulung (1)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D65595-DB98-0029-0D80-D1DBF2DB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sz="2100" b="1" dirty="0">
                <a:latin typeface="Calibri Light" panose="020F0302020204030204" pitchFamily="34" charset="0"/>
                <a:cs typeface="Calibri Light" panose="020F0302020204030204" pitchFamily="34" charset="0"/>
                <a:sym typeface="Webdings" pitchFamily="18" charset="2"/>
              </a:rPr>
              <a:t>Kooperation in der Schule </a:t>
            </a: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  <a:sym typeface="Webdings" pitchFamily="18" charset="2"/>
              </a:rPr>
              <a:t>		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  <a:sym typeface="Webdings" pitchFamily="18" charset="2"/>
              </a:rPr>
              <a:t>    Die Erzieherinnen kommen bisher mit den Vorschulkindern in die Schule.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  <a:sym typeface="Webdings" pitchFamily="18" charset="2"/>
              </a:rPr>
              <a:t>    (September 2023 bis April 2024).</a:t>
            </a:r>
            <a:endParaRPr lang="de-DE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Gespräche mit den Erzieherinnen und </a:t>
            </a: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evtl. m</a:t>
            </a:r>
            <a:r>
              <a:rPr lang="de-DE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it den Eltern </a:t>
            </a: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über den  Entwicklungsstand der Kinder, über zusätzliche Förderung oder 	alternative Lernorte. (Einschätzungen der Erzieherinnen sind sehr wichtig!)</a:t>
            </a:r>
          </a:p>
          <a:p>
            <a:pPr>
              <a:lnSpc>
                <a:spcPct val="80000"/>
              </a:lnSpc>
            </a:pPr>
            <a:r>
              <a:rPr lang="de-DE" sz="2100" b="1" dirty="0">
                <a:latin typeface="Calibri Light" panose="020F0302020204030204" pitchFamily="34" charset="0"/>
                <a:cs typeface="Calibri Light" panose="020F0302020204030204" pitchFamily="34" charset="0"/>
                <a:sym typeface="Webdings" pitchFamily="18" charset="2"/>
              </a:rPr>
              <a:t>Schulanmeldung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100" b="1" dirty="0">
                <a:latin typeface="Calibri Light" panose="020F0302020204030204" pitchFamily="34" charset="0"/>
                <a:cs typeface="Calibri Light" panose="020F0302020204030204" pitchFamily="34" charset="0"/>
                <a:sym typeface="Webdings" pitchFamily="18" charset="2"/>
              </a:rPr>
              <a:t>    → postalisch: </a:t>
            </a: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  <a:sym typeface="Webdings" pitchFamily="18" charset="2"/>
              </a:rPr>
              <a:t>Abgabe bis 23</a:t>
            </a: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. Februar 2024 (Unterlagen werden per Post verschickt)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→ persönliche Schulanmeldung von „Kann- Kindern“ und „fraglichen Fällen“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(Terminvereinbarung bei der Schulleitung nach Aufforderung über das  Sekretariat)</a:t>
            </a:r>
          </a:p>
          <a:p>
            <a:pPr>
              <a:lnSpc>
                <a:spcPct val="80000"/>
              </a:lnSpc>
            </a:pPr>
            <a:r>
              <a:rPr lang="de-DE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Einschulungsuntersuchung durch das Gesundheitsamt</a:t>
            </a:r>
            <a:r>
              <a:rPr lang="de-DE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(Termin ist noch nicht festgelegt.)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de-DE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de-DE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de-DE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de-DE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de-DE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de-DE" dirty="0"/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90A2CA2A-A245-BAB6-A379-33C89A35F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9" y="365125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A4E32-BBFE-DB2A-95C8-22E84E0D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C688A4E-BAF2-8345-358C-22368DA3C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962" y="137289"/>
            <a:ext cx="5037337" cy="65397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209261-7038-7000-DB10-CD007A1B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881" y="137289"/>
            <a:ext cx="5180120" cy="66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1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C190B-F9F4-688C-C48D-1F59BCB1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Das Kooperationsjahr vor der Einschulung (2)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45F913-6AE3-3C9D-102E-819CB92B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16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Bei Bedarf: </a:t>
            </a: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Schulfähigkeitstest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durch die </a:t>
            </a: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Beratungslehrerin  (Juni 2024)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Schnuppertage bei den Erstklässlern	(geplant im Juli 2024)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Versand der </a:t>
            </a: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„farbigen“ Briefe 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mit Ablaufplan der ersten Schultage und einer Materialliste </a:t>
            </a:r>
            <a:r>
              <a:rPr lang="de-D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(Anfang Juli 2024)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0DE1A847-5CAA-D367-48B2-6DA09BA0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5" y="542846"/>
            <a:ext cx="1511300" cy="9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Breitbild</PresentationFormat>
  <Paragraphs>186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CIDFont+F3</vt:lpstr>
      <vt:lpstr>Comic Sans MS</vt:lpstr>
      <vt:lpstr>Wingdings</vt:lpstr>
      <vt:lpstr>Office</vt:lpstr>
      <vt:lpstr>Mein Kind kommt in die Schule!  Herzlich Willkommen an der Grundschule Langensteinbach  zum Elterninformations-abend zur Einschulung Ihrer Kinder im Schuljahr 2024/2025</vt:lpstr>
      <vt:lpstr>Themenübersicht</vt:lpstr>
      <vt:lpstr>Unsere Schule stellt sich vor!  Grundschule Langensteinbach</vt:lpstr>
      <vt:lpstr>Informationen zur Betreuung</vt:lpstr>
      <vt:lpstr>Schulpflicht und Termine </vt:lpstr>
      <vt:lpstr>Termine im Überblick</vt:lpstr>
      <vt:lpstr>        Das Kooperationsjahr vor der Einschulung (1)</vt:lpstr>
      <vt:lpstr>PowerPoint-Präsentation</vt:lpstr>
      <vt:lpstr>        Das Kooperationsjahr vor der Einschulung (2)</vt:lpstr>
      <vt:lpstr>Wann ist mein Kind schulbereit ?</vt:lpstr>
      <vt:lpstr> Körperliche und motorische  Voraussetzungen </vt:lpstr>
      <vt:lpstr>           Kognitive Lernvoraussetzungen</vt:lpstr>
      <vt:lpstr>        Soziale Voraussetzungen</vt:lpstr>
      <vt:lpstr>            Emotionale Lernvoraussetzungen</vt:lpstr>
      <vt:lpstr>            Wie können Sie Ihr Kind unterstützen?</vt:lpstr>
      <vt:lpstr>„Kinder brauchen Halt gebende,  nicht klammernde Eltern. Sie brauchen Erwachsene, die ihnen Wurzeln und Flügel verleihen“.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Kind kommt in die Schule!  Herzlich Willkommen an der Grundschule Langensteinbach  zum Elterninformationsabend zur Einschulung Ihrer Kinder im Schuljahr 2023/2024</dc:title>
  <dc:creator>Alexander Epting</dc:creator>
  <cp:lastModifiedBy>Alexander Epting</cp:lastModifiedBy>
  <cp:revision>51</cp:revision>
  <cp:lastPrinted>2022-11-13T09:16:56Z</cp:lastPrinted>
  <dcterms:created xsi:type="dcterms:W3CDTF">2022-11-13T07:06:41Z</dcterms:created>
  <dcterms:modified xsi:type="dcterms:W3CDTF">2023-11-16T06:33:23Z</dcterms:modified>
</cp:coreProperties>
</file>